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71" r:id="rId12"/>
    <p:sldId id="264" r:id="rId13"/>
    <p:sldId id="265" r:id="rId14"/>
    <p:sldId id="272" r:id="rId15"/>
    <p:sldId id="266" r:id="rId16"/>
    <p:sldId id="267" r:id="rId17"/>
    <p:sldId id="273" r:id="rId18"/>
    <p:sldId id="268" r:id="rId19"/>
    <p:sldId id="269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24840" y="363855"/>
            <a:ext cx="10942955" cy="1463040"/>
          </a:xfrm>
        </p:spPr>
        <p:txBody>
          <a:bodyPr/>
          <a:p>
            <a:pPr>
              <a:lnSpc>
                <a:spcPct val="150000"/>
              </a:lnSpc>
            </a:pPr>
            <a:r>
              <a:rPr lang="en-GB" altLang="en-US" b="1" dirty="0">
                <a:solidFill>
                  <a:srgbClr val="E74208"/>
                </a:solidFill>
              </a:rPr>
              <a:t>Geografski informacioni sistemi</a:t>
            </a:r>
            <a:br>
              <a:rPr lang="en-GB" altLang="en-US" b="1" dirty="0">
                <a:solidFill>
                  <a:srgbClr val="E74208"/>
                </a:solidFill>
              </a:rPr>
            </a:br>
            <a:r>
              <a:rPr lang="en-GB" altLang="en-US" sz="2800" dirty="0">
                <a:solidFill>
                  <a:srgbClr val="E74208"/>
                </a:solidFill>
              </a:rPr>
              <a:t>domaći II</a:t>
            </a:r>
            <a:endParaRPr lang="en-GB" altLang="en-US" sz="2800" dirty="0">
              <a:solidFill>
                <a:srgbClr val="E74208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855" y="5748655"/>
            <a:ext cx="10949305" cy="676275"/>
          </a:xfrm>
        </p:spPr>
        <p:txBody>
          <a:bodyPr/>
          <a:p>
            <a:pPr algn="r"/>
            <a:r>
              <a:rPr lang="en-GB" altLang="en-US" sz="2800">
                <a:solidFill>
                  <a:schemeClr val="bg1"/>
                </a:solidFill>
              </a:rPr>
              <a:t>Branislav Jovičić, 1003</a:t>
            </a:r>
            <a:endParaRPr lang="en-GB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8370"/>
            <a:ext cx="9240393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bez indeksa - </a:t>
            </a:r>
            <a:r>
              <a:rPr lang="en-GB" altLang="en-US" sz="2000" b="1">
                <a:solidFill>
                  <a:srgbClr val="E74208"/>
                </a:solidFill>
              </a:rPr>
              <a:t>2.55 s</a:t>
            </a:r>
            <a:r>
              <a:rPr lang="en-GB" altLang="en-US" sz="2000">
                <a:solidFill>
                  <a:srgbClr val="E74208"/>
                </a:solidFill>
              </a:rPr>
              <a:t> (</a:t>
            </a:r>
            <a:r>
              <a:rPr lang="en-GB" altLang="en-US" sz="2000" b="1">
                <a:solidFill>
                  <a:srgbClr val="E74208"/>
                </a:solidFill>
              </a:rPr>
              <a:t>+ 1.765 s</a:t>
            </a:r>
            <a:r>
              <a:rPr lang="en-GB" altLang="en-US" sz="2000">
                <a:solidFill>
                  <a:srgbClr val="E74208"/>
                </a:solidFill>
              </a:rPr>
              <a:t>)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  <a:sym typeface="+mn-ea"/>
              </a:rPr>
              <a:t>prikaži sve spomenike duž obala Nišave</a:t>
            </a:r>
            <a:endParaRPr lang="en-GB" altLang="en-US" sz="2000">
              <a:solidFill>
                <a:srgbClr val="E74208"/>
              </a:solidFill>
            </a:endParaRPr>
          </a:p>
          <a:p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>
                <a:solidFill>
                  <a:srgbClr val="E74208"/>
                </a:solidFill>
              </a:rPr>
              <a:t>	</a:t>
            </a:r>
            <a:r>
              <a:rPr lang="en-GB" altLang="en-US" sz="2000">
                <a:solidFill>
                  <a:srgbClr val="E74208"/>
                </a:solidFill>
              </a:rPr>
              <a:t>select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points.name as monument_name,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ST_Distance(points.way, lines.way) as distance,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ST_Transform(points.way, 4326) as geometry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from planet_osm_line as lines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planet_osm_point as points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ST_DWithin(points.way, lines.way, 1000)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where lines.waterway = 'river' and lines.name = 'Нишава' and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points.historic = 'monument';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sa indeksom - </a:t>
            </a:r>
            <a:r>
              <a:rPr lang="en-GB" altLang="en-US" sz="2000" b="1">
                <a:solidFill>
                  <a:srgbClr val="E74208"/>
                </a:solidFill>
              </a:rPr>
              <a:t>0.661 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29005"/>
            <a:ext cx="9249294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bez indeksa - </a:t>
            </a:r>
            <a:r>
              <a:rPr lang="en-GB" altLang="en-US" sz="2000" b="1">
                <a:solidFill>
                  <a:srgbClr val="E74208"/>
                </a:solidFill>
              </a:rPr>
              <a:t>3.248 s</a:t>
            </a:r>
            <a:r>
              <a:rPr lang="en-GB" altLang="en-US" sz="2000">
                <a:solidFill>
                  <a:srgbClr val="E74208"/>
                </a:solidFill>
              </a:rPr>
              <a:t> (</a:t>
            </a:r>
            <a:r>
              <a:rPr lang="en-GB" altLang="en-US" sz="2000" b="1">
                <a:solidFill>
                  <a:srgbClr val="E74208"/>
                </a:solidFill>
              </a:rPr>
              <a:t>+ 2.587 s</a:t>
            </a:r>
            <a:r>
              <a:rPr lang="en-GB" altLang="en-US" sz="2000">
                <a:solidFill>
                  <a:srgbClr val="E74208"/>
                </a:solidFill>
              </a:rPr>
              <a:t>)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  <a:sym typeface="+mn-ea"/>
              </a:rPr>
              <a:t>prikaži sve autobuske linije koje prolaze kroz datu autobusku stanicu</a:t>
            </a:r>
            <a:endParaRPr lang="en-GB" altLang="en-US" sz="2000">
              <a:solidFill>
                <a:srgbClr val="E74208"/>
              </a:solidFill>
            </a:endParaRPr>
          </a:p>
          <a:p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>
                <a:solidFill>
                  <a:srgbClr val="E74208"/>
                </a:solidFill>
              </a:rPr>
              <a:t>	</a:t>
            </a:r>
            <a:r>
              <a:rPr lang="en-GB" altLang="en-US" sz="2000">
                <a:solidFill>
                  <a:srgbClr val="E74208"/>
                </a:solidFill>
              </a:rPr>
              <a:t>select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lines.ref as route_number,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lines.name as route_name,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ST_Length(lines.way) as route_length,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ST_Transform(lines.way, 4326) as geometry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from planet_osm_polygon as polygons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planet_osm_line as lines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ST_Contains(polygons.way, lines.way)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polygons.name = 'Град Ниш'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planet_osm_point as points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ST_DWithin(points.way, lines.way, 10)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where lines.route = 'bus'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points.highway = 'bus_stop' and points.name = 'Трг краља Милана';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sa indeksom - </a:t>
            </a:r>
            <a:r>
              <a:rPr lang="en-GB" altLang="en-US" sz="2000" b="1">
                <a:solidFill>
                  <a:srgbClr val="E74208"/>
                </a:solidFill>
              </a:rPr>
              <a:t>1.176 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28370"/>
            <a:ext cx="9249294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bez indeksa - </a:t>
            </a:r>
            <a:r>
              <a:rPr lang="en-GB" altLang="en-US" sz="2000" b="1">
                <a:solidFill>
                  <a:srgbClr val="E74208"/>
                </a:solidFill>
              </a:rPr>
              <a:t>2.315 s</a:t>
            </a:r>
            <a:r>
              <a:rPr lang="en-GB" altLang="en-US" sz="2000">
                <a:solidFill>
                  <a:srgbClr val="E74208"/>
                </a:solidFill>
              </a:rPr>
              <a:t> (</a:t>
            </a:r>
            <a:r>
              <a:rPr lang="en-GB" altLang="en-US" sz="2000" b="1">
                <a:solidFill>
                  <a:srgbClr val="E74208"/>
                </a:solidFill>
              </a:rPr>
              <a:t>+ 1.139 s</a:t>
            </a:r>
            <a:r>
              <a:rPr lang="en-GB" altLang="en-US" sz="2000">
                <a:solidFill>
                  <a:srgbClr val="E74208"/>
                </a:solidFill>
              </a:rPr>
              <a:t>)</a:t>
            </a:r>
            <a:endParaRPr lang="en-GB" altLang="en-US" sz="2000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105" y="928370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  <a:sym typeface="+mn-ea"/>
              </a:rPr>
              <a:t>prikaži sve lokacije pešačkih prelaza na datoj ulici</a:t>
            </a:r>
            <a:endParaRPr lang="en-GB" altLang="en-US" sz="2000">
              <a:solidFill>
                <a:srgbClr val="E74208"/>
              </a:solidFill>
            </a:endParaRPr>
          </a:p>
          <a:p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>
                <a:solidFill>
                  <a:srgbClr val="E74208"/>
                </a:solidFill>
              </a:rPr>
              <a:t>	</a:t>
            </a:r>
            <a:r>
              <a:rPr lang="en-GB" altLang="en-US" sz="2000">
                <a:solidFill>
                  <a:srgbClr val="E74208"/>
                </a:solidFill>
              </a:rPr>
              <a:t>select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ST_X(points.way) as lat,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ST_Y(points.way) as long,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ST_Transform(points.way, 4326) as geometry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from planet_osm_roads as roads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planet_osm_polygon as polygons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ST_Contains(polygons.way, roads.way) and polygons.name = 'Град Ниш'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planet_osm_point as points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ST_Intersects(points.way, roads.way)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where roads.name = 'Вожда Карађорђа'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points.highway = 'crossing';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sa indeksom - </a:t>
            </a:r>
            <a:r>
              <a:rPr lang="en-GB" altLang="en-US" sz="2000" b="1">
                <a:solidFill>
                  <a:srgbClr val="E74208"/>
                </a:solidFill>
              </a:rPr>
              <a:t>0.605 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929005"/>
            <a:ext cx="9258214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28370"/>
            <a:ext cx="9249294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bez indeksa </a:t>
            </a:r>
            <a:r>
              <a:rPr lang="en-GB" altLang="en-US" sz="2000" b="1">
                <a:solidFill>
                  <a:srgbClr val="E74208"/>
                </a:solidFill>
              </a:rPr>
              <a:t>- 3.293 </a:t>
            </a:r>
            <a:r>
              <a:rPr lang="en-GB" altLang="en-US" sz="2000" b="1">
                <a:solidFill>
                  <a:srgbClr val="E74208"/>
                </a:solidFill>
              </a:rPr>
              <a:t>s</a:t>
            </a:r>
            <a:r>
              <a:rPr lang="en-GB" altLang="en-US" sz="2000">
                <a:solidFill>
                  <a:srgbClr val="E74208"/>
                </a:solidFill>
              </a:rPr>
              <a:t> (</a:t>
            </a:r>
            <a:r>
              <a:rPr lang="en-GB" altLang="en-US" sz="2000" b="1">
                <a:solidFill>
                  <a:srgbClr val="E74208"/>
                </a:solidFill>
              </a:rPr>
              <a:t>+ 2.688 s</a:t>
            </a:r>
            <a:r>
              <a:rPr lang="en-GB" altLang="en-US" sz="2000">
                <a:solidFill>
                  <a:srgbClr val="E74208"/>
                </a:solidFill>
              </a:rPr>
              <a:t>)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546100"/>
            <a:ext cx="10972800" cy="558165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PostgreSQL</a:t>
            </a:r>
            <a:r>
              <a:rPr lang="en-GB" altLang="en-US" sz="2000">
                <a:solidFill>
                  <a:srgbClr val="E74208"/>
                </a:solidFill>
              </a:rPr>
              <a:t> sa </a:t>
            </a:r>
            <a:r>
              <a:rPr lang="en-GB" altLang="en-US" sz="2000" b="1">
                <a:solidFill>
                  <a:srgbClr val="E74208"/>
                </a:solidFill>
              </a:rPr>
              <a:t>PostGIS</a:t>
            </a:r>
            <a:r>
              <a:rPr lang="en-GB" altLang="en-US" sz="2000">
                <a:solidFill>
                  <a:srgbClr val="E74208"/>
                </a:solidFill>
              </a:rPr>
              <a:t> ekstenzijom</a:t>
            </a:r>
            <a:endParaRPr lang="en-GB" altLang="en-US" sz="2000">
              <a:solidFill>
                <a:srgbClr val="E74208"/>
              </a:solidFill>
            </a:endParaRPr>
          </a:p>
          <a:p>
            <a:pPr>
              <a:lnSpc>
                <a:spcPct val="130000"/>
              </a:lnSpc>
            </a:pPr>
            <a:r>
              <a:rPr lang="en-GB" altLang="en-US" sz="2000">
                <a:solidFill>
                  <a:srgbClr val="E74208"/>
                </a:solidFill>
              </a:rPr>
              <a:t>podaci su preuzeti sa </a:t>
            </a:r>
            <a:r>
              <a:rPr lang="en-GB" altLang="en-US" sz="2000" b="1">
                <a:solidFill>
                  <a:srgbClr val="E74208"/>
                </a:solidFill>
              </a:rPr>
              <a:t>http://download.geofabrik.de/europe/serbia.html</a:t>
            </a:r>
            <a:r>
              <a:rPr lang="en-GB" altLang="en-US" sz="2000">
                <a:solidFill>
                  <a:srgbClr val="E74208"/>
                </a:solidFill>
              </a:rPr>
              <a:t> u vidu </a:t>
            </a:r>
            <a:r>
              <a:rPr lang="en-GB" altLang="en-US" sz="2000" b="1">
                <a:solidFill>
                  <a:srgbClr val="E74208"/>
                </a:solidFill>
              </a:rPr>
              <a:t>.pbf</a:t>
            </a:r>
            <a:r>
              <a:rPr lang="en-GB" altLang="en-US" sz="2000">
                <a:solidFill>
                  <a:srgbClr val="E74208"/>
                </a:solidFill>
              </a:rPr>
              <a:t> fajla</a:t>
            </a:r>
            <a:endParaRPr lang="en-GB" altLang="en-US" sz="2000">
              <a:solidFill>
                <a:srgbClr val="E74208"/>
              </a:solidFill>
            </a:endParaRPr>
          </a:p>
          <a:p>
            <a:pPr>
              <a:lnSpc>
                <a:spcPct val="130000"/>
              </a:lnSpc>
            </a:pPr>
            <a:r>
              <a:rPr lang="en-GB" altLang="en-US" sz="2000">
                <a:solidFill>
                  <a:srgbClr val="E74208"/>
                </a:solidFill>
              </a:rPr>
              <a:t>izvršeni upiti: </a:t>
            </a:r>
            <a:endParaRPr lang="en-GB" altLang="en-US" sz="20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600">
                <a:solidFill>
                  <a:srgbClr val="E74208"/>
                </a:solidFill>
              </a:rPr>
              <a:t>prikaži sve fakultete u Nišu</a:t>
            </a:r>
            <a:endParaRPr lang="en-GB" altLang="en-US" sz="16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600">
                <a:solidFill>
                  <a:srgbClr val="E74208"/>
                </a:solidFill>
              </a:rPr>
              <a:t>prikaži sve restorane blizu centra Niša</a:t>
            </a:r>
            <a:endParaRPr lang="en-GB" altLang="en-US" sz="16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600">
                <a:solidFill>
                  <a:srgbClr val="E74208"/>
                </a:solidFill>
              </a:rPr>
              <a:t>prikaži sve spomenike duž obala Nišave</a:t>
            </a:r>
            <a:endParaRPr lang="en-GB" altLang="en-US" sz="16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600">
                <a:solidFill>
                  <a:srgbClr val="E74208"/>
                </a:solidFill>
              </a:rPr>
              <a:t>prikaži sve autobuske linije koje prolaze kroz datu autobusku stanicu</a:t>
            </a:r>
            <a:endParaRPr lang="en-GB" altLang="en-US" sz="16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600">
                <a:solidFill>
                  <a:srgbClr val="E74208"/>
                </a:solidFill>
              </a:rPr>
              <a:t>prikaži sve lokacije pešačkih prelaza na datoj ulici</a:t>
            </a:r>
            <a:endParaRPr lang="en-GB" altLang="en-US" sz="1600">
              <a:solidFill>
                <a:srgbClr val="E74208"/>
              </a:solidFill>
            </a:endParaRPr>
          </a:p>
          <a:p>
            <a:pPr>
              <a:lnSpc>
                <a:spcPct val="130000"/>
              </a:lnSpc>
            </a:pPr>
            <a:r>
              <a:rPr lang="en-GB" altLang="en-US" sz="2000">
                <a:solidFill>
                  <a:srgbClr val="E74208"/>
                </a:solidFill>
              </a:rPr>
              <a:t>navedeni upiti su izvršeni sa i bez prostornih indeksnih struktura</a:t>
            </a:r>
            <a:endParaRPr lang="en-GB" altLang="en-US" sz="2000">
              <a:solidFill>
                <a:srgbClr val="E74208"/>
              </a:solidFill>
            </a:endParaRPr>
          </a:p>
          <a:p>
            <a:pPr>
              <a:lnSpc>
                <a:spcPct val="130000"/>
              </a:lnSpc>
            </a:pPr>
            <a:r>
              <a:rPr lang="en-GB" altLang="en-US" sz="2000">
                <a:solidFill>
                  <a:srgbClr val="E74208"/>
                </a:solidFill>
              </a:rPr>
              <a:t>poređenje srednjih vremena izvršenja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624840" y="1291590"/>
            <a:ext cx="10942955" cy="3660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altLang="en-US" sz="2800" b="1" dirty="0">
                <a:solidFill>
                  <a:srgbClr val="E74208"/>
                </a:solidFill>
              </a:rPr>
              <a:t>Geografski informacioni sistemi</a:t>
            </a:r>
            <a:br>
              <a:rPr lang="en-GB" altLang="en-US" b="1" dirty="0">
                <a:solidFill>
                  <a:srgbClr val="E74208"/>
                </a:solidFill>
              </a:rPr>
            </a:br>
            <a:r>
              <a:rPr lang="en-GB" altLang="en-US" sz="2000" dirty="0">
                <a:solidFill>
                  <a:srgbClr val="E74208"/>
                </a:solidFill>
              </a:rPr>
              <a:t>domaći II</a:t>
            </a: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altLang="en-US" sz="2000" dirty="0">
                <a:solidFill>
                  <a:srgbClr val="E74208"/>
                </a:solidFill>
              </a:rPr>
              <a:t>Branislav Jovičić, 1003</a:t>
            </a:r>
            <a:endParaRPr lang="en-GB" altLang="en-US" sz="2000" dirty="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546100"/>
            <a:ext cx="10972800" cy="558165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PostgreSQL</a:t>
            </a:r>
            <a:r>
              <a:rPr lang="en-GB" altLang="en-US" sz="2000">
                <a:solidFill>
                  <a:srgbClr val="E74208"/>
                </a:solidFill>
              </a:rPr>
              <a:t> sa </a:t>
            </a:r>
            <a:r>
              <a:rPr lang="en-GB" altLang="en-US" sz="2000" b="1">
                <a:solidFill>
                  <a:srgbClr val="E74208"/>
                </a:solidFill>
              </a:rPr>
              <a:t>PostGIS</a:t>
            </a:r>
            <a:r>
              <a:rPr lang="en-GB" altLang="en-US" sz="2000">
                <a:solidFill>
                  <a:srgbClr val="E74208"/>
                </a:solidFill>
              </a:rPr>
              <a:t> ekstenzijom: </a:t>
            </a:r>
            <a:endParaRPr lang="en-GB" altLang="en-US" sz="20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750">
                <a:solidFill>
                  <a:srgbClr val="E74208"/>
                </a:solidFill>
              </a:rPr>
              <a:t>podržani tipovi geo-prostornih podataka:</a:t>
            </a:r>
            <a:endParaRPr lang="en-GB" altLang="en-US" sz="175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Point</a:t>
            </a:r>
            <a:r>
              <a:rPr lang="en-GB" altLang="en-US" sz="1500">
                <a:solidFill>
                  <a:srgbClr val="E74208"/>
                </a:solidFill>
              </a:rPr>
              <a:t>,</a:t>
            </a:r>
            <a:r>
              <a:rPr lang="en-GB" altLang="en-US" sz="1500" b="1">
                <a:solidFill>
                  <a:srgbClr val="E74208"/>
                </a:solidFill>
              </a:rPr>
              <a:t> LineString</a:t>
            </a:r>
            <a:r>
              <a:rPr lang="en-GB" altLang="en-US" sz="1500">
                <a:solidFill>
                  <a:srgbClr val="E74208"/>
                </a:solidFill>
              </a:rPr>
              <a:t>,</a:t>
            </a:r>
            <a:r>
              <a:rPr lang="en-GB" altLang="en-US" sz="1500" b="1">
                <a:solidFill>
                  <a:srgbClr val="E74208"/>
                </a:solidFill>
              </a:rPr>
              <a:t> Polygon</a:t>
            </a:r>
            <a:endParaRPr lang="en-GB" altLang="en-US" sz="1500" b="1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>
                <a:solidFill>
                  <a:srgbClr val="E74208"/>
                </a:solidFill>
              </a:rPr>
              <a:t>kolekcije - </a:t>
            </a:r>
            <a:r>
              <a:rPr lang="en-GB" altLang="en-US" sz="1500" b="1">
                <a:solidFill>
                  <a:srgbClr val="E74208"/>
                </a:solidFill>
              </a:rPr>
              <a:t>MultiPoint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MultiLineString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MultiPolygon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GeometryCollection</a:t>
            </a:r>
            <a:endParaRPr lang="en-GB" altLang="en-US" sz="1500" b="1">
              <a:solidFill>
                <a:srgbClr val="E74208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altLang="en-US" sz="1750">
                <a:solidFill>
                  <a:srgbClr val="E74208"/>
                </a:solidFill>
              </a:rPr>
              <a:t>podržane operacije/funkcije nad geo-prostornim podacima:</a:t>
            </a:r>
            <a:endParaRPr lang="en-GB" altLang="en-US" sz="175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ST_X(geometry)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ST_Y(geometry)</a:t>
            </a:r>
            <a:r>
              <a:rPr lang="en-GB" altLang="en-US" sz="1500">
                <a:solidFill>
                  <a:srgbClr val="E74208"/>
                </a:solidFill>
              </a:rPr>
              <a:t> vraćaju koordinate podatka tipa </a:t>
            </a:r>
            <a:r>
              <a:rPr lang="en-GB" altLang="en-US" sz="1500" b="1">
                <a:solidFill>
                  <a:srgbClr val="E74208"/>
                </a:solidFill>
              </a:rPr>
              <a:t>Point</a:t>
            </a:r>
            <a:endParaRPr lang="en-GB" altLang="en-US" sz="1500" b="1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ST_Length(geometry)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ST_StartPoint(geometry)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ST_EndPoint(geometry)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ST_NPoints(geometry)</a:t>
            </a:r>
            <a:r>
              <a:rPr lang="en-GB" altLang="en-US" sz="1500">
                <a:solidFill>
                  <a:srgbClr val="E74208"/>
                </a:solidFill>
              </a:rPr>
              <a:t> za rad sa podacima tipa </a:t>
            </a:r>
            <a:r>
              <a:rPr lang="en-GB" altLang="en-US" sz="1500" b="1">
                <a:solidFill>
                  <a:srgbClr val="E74208"/>
                </a:solidFill>
              </a:rPr>
              <a:t>LineString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ST_Area(geometry)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ST_NRings(geometry)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ST_ExteriorRing(geometry)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ST_InteriorRingN(geometry,n)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ST_Perimeter(geometry)</a:t>
            </a:r>
            <a:r>
              <a:rPr lang="en-GB" altLang="en-US" sz="1500">
                <a:solidFill>
                  <a:srgbClr val="E74208"/>
                </a:solidFill>
              </a:rPr>
              <a:t> za rad sa podacima tipa </a:t>
            </a:r>
            <a:r>
              <a:rPr lang="en-GB" altLang="en-US" sz="1500" b="1">
                <a:solidFill>
                  <a:srgbClr val="E74208"/>
                </a:solidFill>
              </a:rPr>
              <a:t>Polygon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ST_NumGeometries(geometry)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ST_GeometryN(geometry,n)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ST_Area(geometry)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ST_Length(geometry)</a:t>
            </a:r>
            <a:r>
              <a:rPr lang="en-GB" altLang="en-US" sz="1500">
                <a:solidFill>
                  <a:srgbClr val="E74208"/>
                </a:solidFill>
              </a:rPr>
              <a:t> za rad sa kolekcijama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ST_GeomFromText(text, srid)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ST_AsText(geometry)</a:t>
            </a:r>
            <a:r>
              <a:rPr lang="en-GB" altLang="en-US" sz="1500">
                <a:solidFill>
                  <a:srgbClr val="E74208"/>
                </a:solidFill>
              </a:rPr>
              <a:t> i drugi za konverziju zapisa geo-prostornih podataka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ST_Equals(geometry A,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ST_Intersects(geometry A,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ST_Disjoint(geometry A 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ST_Crosses(geometry A,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ST_Overlaps(geometry A,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ST_Within(geometry A 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ST_Contains(geometry A, geometry B)</a:t>
            </a:r>
            <a:r>
              <a:rPr lang="en-GB" altLang="en-US" sz="1500">
                <a:solidFill>
                  <a:srgbClr val="E74208"/>
                </a:solidFill>
              </a:rPr>
              <a:t>, </a:t>
            </a:r>
            <a:r>
              <a:rPr lang="en-GB" altLang="en-US" sz="1500" b="1">
                <a:solidFill>
                  <a:srgbClr val="E74208"/>
                </a:solidFill>
              </a:rPr>
              <a:t>ST_Distance(geometry A, geometry B)</a:t>
            </a:r>
            <a:r>
              <a:rPr lang="en-GB" altLang="en-US" sz="1500">
                <a:solidFill>
                  <a:srgbClr val="E74208"/>
                </a:solidFill>
              </a:rPr>
              <a:t> i druge za ispitivanje relacije između geo-prostornih podataka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>
                <a:solidFill>
                  <a:srgbClr val="E74208"/>
                </a:solidFill>
              </a:rPr>
              <a:t>...</a:t>
            </a:r>
            <a:endParaRPr lang="en-GB" altLang="en-US" sz="1500">
              <a:solidFill>
                <a:srgbClr val="E74208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GB" altLang="en-US" sz="1750">
                <a:solidFill>
                  <a:srgbClr val="E74208"/>
                </a:solidFill>
              </a:rPr>
              <a:t>indeksne strukture za podršku upitima nad geo-prostornim podacima: </a:t>
            </a:r>
            <a:endParaRPr lang="en-GB" altLang="en-US" sz="175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 b="1">
                <a:solidFill>
                  <a:srgbClr val="E74208"/>
                </a:solidFill>
              </a:rPr>
              <a:t>R-Tree</a:t>
            </a:r>
            <a:r>
              <a:rPr lang="en-GB" altLang="en-US" sz="1500">
                <a:solidFill>
                  <a:srgbClr val="E74208"/>
                </a:solidFill>
              </a:rPr>
              <a:t> indeksna struktura</a:t>
            </a:r>
            <a:endParaRPr lang="en-GB" altLang="en-US" sz="1500">
              <a:solidFill>
                <a:srgbClr val="E74208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GB" altLang="en-US" sz="1500">
                <a:solidFill>
                  <a:srgbClr val="E74208"/>
                </a:solidFill>
              </a:rPr>
              <a:t>podrška za mešovite upite</a:t>
            </a:r>
            <a:endParaRPr lang="en-GB" altLang="en-US" sz="15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preuzeti prostorni podaci Srbije</a:t>
            </a:r>
            <a:endParaRPr lang="en-GB" altLang="en-US" sz="2000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860" y="929005"/>
            <a:ext cx="9351780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prikaži sve fakultete u Nišu</a:t>
            </a:r>
            <a:endParaRPr lang="en-GB" altLang="en-US" sz="2000">
              <a:solidFill>
                <a:srgbClr val="E74208"/>
              </a:solidFill>
            </a:endParaRPr>
          </a:p>
          <a:p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>
                <a:solidFill>
                  <a:srgbClr val="E74208"/>
                </a:solidFill>
              </a:rPr>
              <a:t>	</a:t>
            </a:r>
            <a:r>
              <a:rPr lang="en-GB" altLang="en-US" sz="2000">
                <a:solidFill>
                  <a:srgbClr val="E74208"/>
                </a:solidFill>
              </a:rPr>
              <a:t>select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points.name as university_name,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ST_Transform(points.way, 4326) as geometry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from planet_osm_polygon as polygons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planet_osm_point as points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ST_Contains(polygons.way, points.way)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where polygons.name = 'Град Ниш'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points.amenity = 'university';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8370"/>
            <a:ext cx="9240393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sa indeksom - </a:t>
            </a:r>
            <a:r>
              <a:rPr lang="en-GB" altLang="en-US" sz="2000" b="1">
                <a:solidFill>
                  <a:srgbClr val="E74208"/>
                </a:solidFill>
              </a:rPr>
              <a:t>0.741 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29005"/>
            <a:ext cx="9258214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bez indeksa - </a:t>
            </a:r>
            <a:r>
              <a:rPr lang="en-GB" altLang="en-US" sz="2000" b="1">
                <a:solidFill>
                  <a:srgbClr val="E74208"/>
                </a:solidFill>
              </a:rPr>
              <a:t>2.05 s</a:t>
            </a:r>
            <a:r>
              <a:rPr lang="en-GB" altLang="en-US" sz="2000">
                <a:solidFill>
                  <a:srgbClr val="E74208"/>
                </a:solidFill>
              </a:rPr>
              <a:t> (</a:t>
            </a:r>
            <a:r>
              <a:rPr lang="en-GB" altLang="en-US" sz="2000" b="1">
                <a:solidFill>
                  <a:srgbClr val="E74208"/>
                </a:solidFill>
              </a:rPr>
              <a:t>+ 1.309 s</a:t>
            </a:r>
            <a:r>
              <a:rPr lang="en-GB" altLang="en-US" sz="2000">
                <a:solidFill>
                  <a:srgbClr val="E74208"/>
                </a:solidFill>
              </a:rPr>
              <a:t>)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  <a:sym typeface="+mn-ea"/>
              </a:rPr>
              <a:t>prikaži sve restorane blizu centra Niša</a:t>
            </a:r>
            <a:endParaRPr lang="en-GB" altLang="en-US" sz="2000">
              <a:solidFill>
                <a:srgbClr val="E74208"/>
              </a:solidFill>
            </a:endParaRPr>
          </a:p>
          <a:p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>
                <a:solidFill>
                  <a:srgbClr val="E74208"/>
                </a:solidFill>
              </a:rPr>
              <a:t>	</a:t>
            </a:r>
            <a:r>
              <a:rPr lang="en-GB" altLang="en-US" sz="2000">
                <a:solidFill>
                  <a:srgbClr val="E74208"/>
                </a:solidFill>
              </a:rPr>
              <a:t>select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points.name as restaurant_name,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ST_Distance(points.way, polygons_2.way) as distance,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ST_Transform(points.way, 4326) as geometry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from planet_osm_polygon as polygons_1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planet_osm_polygon as polygons_2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ST_Contains(polygons_1.way, polygons_2.way)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polygons_1.name = 'Град Ниш'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join planet_osm_point as points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on ST_DWithin(points.way, polygons_2.way, 500)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where polygons_2.name = 'Трг краља Милана' and 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	points.amenity = 'restaurant'</a:t>
            </a:r>
            <a:endParaRPr lang="en-GB" altLang="en-US" sz="2000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2000">
                <a:solidFill>
                  <a:srgbClr val="E74208"/>
                </a:solidFill>
              </a:rPr>
              <a:t>	order by distance ASC;</a:t>
            </a:r>
            <a:endParaRPr lang="en-GB" altLang="en-US" sz="200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8370"/>
            <a:ext cx="9240393" cy="5000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>
                <a:solidFill>
                  <a:srgbClr val="E74208"/>
                </a:solidFill>
              </a:rPr>
              <a:t>vreme izvršenja sa indeksom - </a:t>
            </a:r>
            <a:r>
              <a:rPr lang="en-GB" altLang="en-US" sz="2000" b="1">
                <a:solidFill>
                  <a:srgbClr val="E74208"/>
                </a:solidFill>
              </a:rPr>
              <a:t>0.785 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4460</Words>
  <Application>WPS Presentation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Arial Unicode MS</vt:lpstr>
      <vt:lpstr>Calibri</vt:lpstr>
      <vt:lpstr>Orange Waves</vt:lpstr>
      <vt:lpstr>Geografski informacioni sistemi domaći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Geografski informacioni sistemi domaći II</dc:title>
  <dc:creator/>
  <cp:lastModifiedBy>bane</cp:lastModifiedBy>
  <cp:revision>21</cp:revision>
  <dcterms:created xsi:type="dcterms:W3CDTF">2020-01-15T18:31:00Z</dcterms:created>
  <dcterms:modified xsi:type="dcterms:W3CDTF">2020-01-16T14:41:45Z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2057-11.2.0.9127</vt:lpwstr>
  </property>
</Properties>
</file>